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7509" autoAdjust="0"/>
  </p:normalViewPr>
  <p:slideViewPr>
    <p:cSldViewPr snapToGrid="0">
      <p:cViewPr>
        <p:scale>
          <a:sx n="142" d="100"/>
          <a:sy n="142" d="100"/>
        </p:scale>
        <p:origin x="-234" y="-2478"/>
      </p:cViewPr>
      <p:guideLst>
        <p:guide orient="horz" pos="2160"/>
        <p:guide pos="2880"/>
        <p:guide orient="horz" pos="2163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6326" tIns="48164" rIns="96326" bIns="48164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6326" tIns="48164" rIns="96326" bIns="48164" rtlCol="0"/>
          <a:lstStyle>
            <a:lvl1pPr algn="r">
              <a:defRPr sz="1200"/>
            </a:lvl1pPr>
          </a:lstStyle>
          <a:p>
            <a:fld id="{59614423-4C07-4A07-82BE-3B521988D744}" type="datetimeFigureOut">
              <a:rPr lang="es-MX" smtClean="0"/>
              <a:t>10/10/2023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26" tIns="48164" rIns="96326" bIns="48164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6326" tIns="48164" rIns="96326" bIns="4816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6326" tIns="48164" rIns="96326" bIns="48164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6326" tIns="48164" rIns="96326" bIns="48164" rtlCol="0" anchor="b"/>
          <a:lstStyle>
            <a:lvl1pPr algn="r">
              <a:defRPr sz="1200"/>
            </a:lvl1pPr>
          </a:lstStyle>
          <a:p>
            <a:fld id="{5A351742-BBD3-4EC5-BB1C-D6832CFD76E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89558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79513" y="696913"/>
            <a:ext cx="4651375" cy="348773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51742-BBD3-4EC5-BB1C-D6832CFD76E2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7194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66CF-9663-4BB1-B679-BC759AAF3BEF}" type="datetimeFigureOut">
              <a:rPr lang="es-MX" smtClean="0"/>
              <a:t>10/10/2023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0510-EB2D-43DC-81FF-6329F255584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050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66CF-9663-4BB1-B679-BC759AAF3BEF}" type="datetimeFigureOut">
              <a:rPr lang="es-MX" smtClean="0"/>
              <a:t>10/10/2023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0510-EB2D-43DC-81FF-6329F255584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0752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66CF-9663-4BB1-B679-BC759AAF3BEF}" type="datetimeFigureOut">
              <a:rPr lang="es-MX" smtClean="0"/>
              <a:t>10/10/2023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0510-EB2D-43DC-81FF-6329F255584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786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66CF-9663-4BB1-B679-BC759AAF3BEF}" type="datetimeFigureOut">
              <a:rPr lang="es-MX" smtClean="0"/>
              <a:t>10/10/2023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0510-EB2D-43DC-81FF-6329F255584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2800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66CF-9663-4BB1-B679-BC759AAF3BEF}" type="datetimeFigureOut">
              <a:rPr lang="es-MX" smtClean="0"/>
              <a:t>10/10/2023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0510-EB2D-43DC-81FF-6329F255584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5257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66CF-9663-4BB1-B679-BC759AAF3BEF}" type="datetimeFigureOut">
              <a:rPr lang="es-MX" smtClean="0"/>
              <a:t>10/10/2023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0510-EB2D-43DC-81FF-6329F255584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034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66CF-9663-4BB1-B679-BC759AAF3BEF}" type="datetimeFigureOut">
              <a:rPr lang="es-MX" smtClean="0"/>
              <a:t>10/10/2023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0510-EB2D-43DC-81FF-6329F255584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633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66CF-9663-4BB1-B679-BC759AAF3BEF}" type="datetimeFigureOut">
              <a:rPr lang="es-MX" smtClean="0"/>
              <a:t>10/10/2023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0510-EB2D-43DC-81FF-6329F255584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947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66CF-9663-4BB1-B679-BC759AAF3BEF}" type="datetimeFigureOut">
              <a:rPr lang="es-MX" smtClean="0"/>
              <a:t>10/10/2023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0510-EB2D-43DC-81FF-6329F255584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491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66CF-9663-4BB1-B679-BC759AAF3BEF}" type="datetimeFigureOut">
              <a:rPr lang="es-MX" smtClean="0"/>
              <a:t>10/10/2023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0510-EB2D-43DC-81FF-6329F255584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587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66CF-9663-4BB1-B679-BC759AAF3BEF}" type="datetimeFigureOut">
              <a:rPr lang="es-MX" smtClean="0"/>
              <a:t>10/10/2023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30510-EB2D-43DC-81FF-6329F255584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8677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266CF-9663-4BB1-B679-BC759AAF3BEF}" type="datetimeFigureOut">
              <a:rPr lang="es-MX" smtClean="0"/>
              <a:t>10/10/2023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30510-EB2D-43DC-81FF-6329F255584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984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DIR. GENERAL\COMUNICACION SOCIAL\Hoja oficial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680" y="0"/>
            <a:ext cx="52935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1" name="150 Conector recto"/>
          <p:cNvCxnSpPr/>
          <p:nvPr/>
        </p:nvCxnSpPr>
        <p:spPr>
          <a:xfrm>
            <a:off x="6725758" y="2149058"/>
            <a:ext cx="1" cy="61418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4571271" y="2155041"/>
            <a:ext cx="0" cy="13081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>
            <a:off x="2376298" y="3436383"/>
            <a:ext cx="274535" cy="476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7" name="126 Conector recto"/>
          <p:cNvCxnSpPr/>
          <p:nvPr/>
        </p:nvCxnSpPr>
        <p:spPr>
          <a:xfrm>
            <a:off x="7569891" y="3852478"/>
            <a:ext cx="139104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9" name="338 Conector recto"/>
          <p:cNvCxnSpPr/>
          <p:nvPr/>
        </p:nvCxnSpPr>
        <p:spPr>
          <a:xfrm>
            <a:off x="7572278" y="3459125"/>
            <a:ext cx="139104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>
            <a:off x="7572278" y="5047130"/>
            <a:ext cx="139104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566753" y="4251216"/>
            <a:ext cx="139104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7570092" y="4660761"/>
            <a:ext cx="139104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9" name="118 Conector recto"/>
          <p:cNvCxnSpPr/>
          <p:nvPr/>
        </p:nvCxnSpPr>
        <p:spPr>
          <a:xfrm>
            <a:off x="312744" y="2789954"/>
            <a:ext cx="12655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9" name="318 Conector recto"/>
          <p:cNvCxnSpPr/>
          <p:nvPr/>
        </p:nvCxnSpPr>
        <p:spPr>
          <a:xfrm>
            <a:off x="4129785" y="2984083"/>
            <a:ext cx="139104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4118801" y="3501169"/>
            <a:ext cx="139104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2" name="101 Conector recto"/>
          <p:cNvCxnSpPr/>
          <p:nvPr/>
        </p:nvCxnSpPr>
        <p:spPr>
          <a:xfrm>
            <a:off x="4127513" y="4553398"/>
            <a:ext cx="14748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>
            <a:off x="4127975" y="2693006"/>
            <a:ext cx="0" cy="187229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0" name="99 Conector recto"/>
          <p:cNvCxnSpPr/>
          <p:nvPr/>
        </p:nvCxnSpPr>
        <p:spPr>
          <a:xfrm>
            <a:off x="1187128" y="4202040"/>
            <a:ext cx="285021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>
            <a:off x="1187129" y="5586100"/>
            <a:ext cx="285021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1201254" y="5212322"/>
            <a:ext cx="285021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86 Conector recto"/>
          <p:cNvCxnSpPr/>
          <p:nvPr/>
        </p:nvCxnSpPr>
        <p:spPr>
          <a:xfrm>
            <a:off x="1187129" y="4461063"/>
            <a:ext cx="285021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1190793" y="4769865"/>
            <a:ext cx="213013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>
            <a:off x="1193804" y="3890571"/>
            <a:ext cx="285021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>
            <a:off x="1193804" y="3636904"/>
            <a:ext cx="285021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1195505" y="3312786"/>
            <a:ext cx="285021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1224815" y="3107708"/>
            <a:ext cx="285021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306473" y="2573752"/>
            <a:ext cx="0" cy="325657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2" name="371 Conector recto"/>
          <p:cNvCxnSpPr/>
          <p:nvPr/>
        </p:nvCxnSpPr>
        <p:spPr>
          <a:xfrm>
            <a:off x="2376298" y="2628858"/>
            <a:ext cx="0" cy="128949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>
            <a:off x="2918523" y="2144562"/>
            <a:ext cx="1" cy="12571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09412" y="5830329"/>
            <a:ext cx="12655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307767" y="5202510"/>
            <a:ext cx="139104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2" name="241 Conector recto"/>
          <p:cNvCxnSpPr/>
          <p:nvPr/>
        </p:nvCxnSpPr>
        <p:spPr>
          <a:xfrm>
            <a:off x="296867" y="4585803"/>
            <a:ext cx="139104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5" name="204 Conector recto"/>
          <p:cNvCxnSpPr/>
          <p:nvPr/>
        </p:nvCxnSpPr>
        <p:spPr>
          <a:xfrm>
            <a:off x="296495" y="3917250"/>
            <a:ext cx="139104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4" name="203 Conector recto"/>
          <p:cNvCxnSpPr/>
          <p:nvPr/>
        </p:nvCxnSpPr>
        <p:spPr>
          <a:xfrm>
            <a:off x="306472" y="3181815"/>
            <a:ext cx="139104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3" name="322 Conector recto"/>
          <p:cNvCxnSpPr/>
          <p:nvPr/>
        </p:nvCxnSpPr>
        <p:spPr>
          <a:xfrm>
            <a:off x="7569728" y="3215629"/>
            <a:ext cx="15099" cy="183150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flipH="1">
            <a:off x="4000416" y="1940647"/>
            <a:ext cx="57606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2" name="141 Conector recto"/>
          <p:cNvCxnSpPr/>
          <p:nvPr/>
        </p:nvCxnSpPr>
        <p:spPr>
          <a:xfrm flipH="1">
            <a:off x="3986740" y="1318066"/>
            <a:ext cx="5875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flipH="1">
            <a:off x="4572000" y="1945383"/>
            <a:ext cx="55751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6" name="115 Conector recto"/>
          <p:cNvCxnSpPr/>
          <p:nvPr/>
        </p:nvCxnSpPr>
        <p:spPr>
          <a:xfrm flipH="1" flipV="1">
            <a:off x="4574240" y="1632861"/>
            <a:ext cx="550473" cy="235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1" name="110 Conector recto"/>
          <p:cNvCxnSpPr/>
          <p:nvPr/>
        </p:nvCxnSpPr>
        <p:spPr>
          <a:xfrm flipH="1">
            <a:off x="4574240" y="1316937"/>
            <a:ext cx="54105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4572001" y="1126496"/>
            <a:ext cx="1" cy="104153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4571999" y="788100"/>
            <a:ext cx="0" cy="726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>
          <a:xfrm>
            <a:off x="5038979" y="2984083"/>
            <a:ext cx="11283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6 Rectángulo redondeado"/>
          <p:cNvSpPr/>
          <p:nvPr/>
        </p:nvSpPr>
        <p:spPr>
          <a:xfrm>
            <a:off x="3135428" y="788100"/>
            <a:ext cx="2863135" cy="282384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es-MX" sz="1000" b="1" u="sng" dirty="0" smtClean="0"/>
              <a:t>DIRECCIÓN GENERAL</a:t>
            </a:r>
          </a:p>
          <a:p>
            <a:pPr algn="ctr">
              <a:lnSpc>
                <a:spcPts val="1200"/>
              </a:lnSpc>
            </a:pPr>
            <a:r>
              <a:rPr lang="es-MX" sz="1000" b="1" u="sng" dirty="0" smtClean="0"/>
              <a:t>Titular: Profr. Jaime Fernández Saracho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5124713" y="1817588"/>
            <a:ext cx="3011381" cy="260350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COORDINACIÓN JURÍDICA </a:t>
            </a:r>
          </a:p>
          <a:p>
            <a:pPr algn="ctr"/>
            <a:r>
              <a:rPr lang="es-MX" sz="800" b="1" u="sng" dirty="0">
                <a:solidFill>
                  <a:schemeClr val="tx1"/>
                </a:solidFill>
              </a:rPr>
              <a:t>Titular: </a:t>
            </a:r>
            <a:r>
              <a:rPr lang="es-MX" sz="800" b="1" u="sng" dirty="0" smtClean="0">
                <a:solidFill>
                  <a:schemeClr val="tx1"/>
                </a:solidFill>
              </a:rPr>
              <a:t>Karen Yuliana Rodriguez Amaya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5124713" y="1499114"/>
            <a:ext cx="3001962" cy="267493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COORDINACIÓN DE COMUNICACIÓN SOCIAL </a:t>
            </a:r>
          </a:p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Titular: Adolfo Sergio Wenceslao Jara Chacón</a:t>
            </a:r>
          </a:p>
        </p:txBody>
      </p:sp>
      <p:sp>
        <p:nvSpPr>
          <p:cNvPr id="16" name="15 Rectángulo redondeado"/>
          <p:cNvSpPr/>
          <p:nvPr/>
        </p:nvSpPr>
        <p:spPr>
          <a:xfrm>
            <a:off x="975360" y="1126495"/>
            <a:ext cx="3013621" cy="371469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UNIDAD DE TRANSPARENCIA Y ACCESO A  LA INFORMACIÓN PÚBLICA Titular</a:t>
            </a:r>
            <a:r>
              <a:rPr lang="es-MX" sz="800" b="1" u="sng" dirty="0">
                <a:solidFill>
                  <a:schemeClr val="tx1"/>
                </a:solidFill>
              </a:rPr>
              <a:t>: Gracia </a:t>
            </a:r>
            <a:r>
              <a:rPr lang="es-MX" sz="800" b="1" u="sng" dirty="0" smtClean="0">
                <a:solidFill>
                  <a:schemeClr val="tx1"/>
                </a:solidFill>
              </a:rPr>
              <a:t>Aida Cardoza Rodriguez</a:t>
            </a:r>
          </a:p>
        </p:txBody>
      </p:sp>
      <p:sp>
        <p:nvSpPr>
          <p:cNvPr id="28" name="27 Rectángulo redondeado"/>
          <p:cNvSpPr/>
          <p:nvPr/>
        </p:nvSpPr>
        <p:spPr>
          <a:xfrm>
            <a:off x="198539" y="2235261"/>
            <a:ext cx="1573924" cy="460828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DIRECCIÓN ADMINISTRATIVA</a:t>
            </a:r>
          </a:p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Titular: L.A. Kevin Doryan Candía Olguín</a:t>
            </a:r>
          </a:p>
        </p:txBody>
      </p:sp>
      <p:sp>
        <p:nvSpPr>
          <p:cNvPr id="29" name="28 Rectángulo redondeado"/>
          <p:cNvSpPr/>
          <p:nvPr/>
        </p:nvSpPr>
        <p:spPr>
          <a:xfrm>
            <a:off x="3941893" y="2273012"/>
            <a:ext cx="1430207" cy="475573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u="sng" dirty="0">
                <a:solidFill>
                  <a:schemeClr val="tx1"/>
                </a:solidFill>
              </a:rPr>
              <a:t>DIRECCIÓN DE </a:t>
            </a:r>
            <a:r>
              <a:rPr lang="es-MX" sz="800" b="1" u="sng" dirty="0" smtClean="0">
                <a:solidFill>
                  <a:schemeClr val="tx1"/>
                </a:solidFill>
              </a:rPr>
              <a:t>CONCERTACIÓNSOCIAL</a:t>
            </a:r>
          </a:p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Titular: C. Luciano Sifuentes Villegas</a:t>
            </a:r>
          </a:p>
        </p:txBody>
      </p:sp>
      <p:sp>
        <p:nvSpPr>
          <p:cNvPr id="31" name="30 Rectángulo redondeado"/>
          <p:cNvSpPr/>
          <p:nvPr/>
        </p:nvSpPr>
        <p:spPr>
          <a:xfrm>
            <a:off x="2300078" y="2278849"/>
            <a:ext cx="1306722" cy="386721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DIRECCIÓN OPERATIVA</a:t>
            </a:r>
          </a:p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Titular: Arq. Ayde Luz del Carmen Hernández Reyes</a:t>
            </a:r>
          </a:p>
        </p:txBody>
      </p:sp>
      <p:cxnSp>
        <p:nvCxnSpPr>
          <p:cNvPr id="32" name="31 Conector recto"/>
          <p:cNvCxnSpPr/>
          <p:nvPr/>
        </p:nvCxnSpPr>
        <p:spPr>
          <a:xfrm flipH="1">
            <a:off x="902187" y="2155043"/>
            <a:ext cx="719039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902188" y="2147104"/>
            <a:ext cx="0" cy="11674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>
            <a:off x="8092585" y="2145170"/>
            <a:ext cx="0" cy="61631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4" name="153 Rectángulo redondeado"/>
          <p:cNvSpPr/>
          <p:nvPr/>
        </p:nvSpPr>
        <p:spPr>
          <a:xfrm>
            <a:off x="392344" y="3061663"/>
            <a:ext cx="846000" cy="455077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DEPTO. DE CRÉDITO Y COBRANZA 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Diana Gabriela Arreola Delgado</a:t>
            </a:r>
          </a:p>
        </p:txBody>
      </p:sp>
      <p:sp>
        <p:nvSpPr>
          <p:cNvPr id="59" name="58 Rectángulo redondeado"/>
          <p:cNvSpPr/>
          <p:nvPr/>
        </p:nvSpPr>
        <p:spPr>
          <a:xfrm>
            <a:off x="390852" y="3585535"/>
            <a:ext cx="847492" cy="813680"/>
          </a:xfrm>
          <a:prstGeom prst="roundRect">
            <a:avLst>
              <a:gd name="adj" fmla="val 5329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DEPTO. DE RECURSOS FINANCIEROS 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Alba Nydia Payan Abrego</a:t>
            </a:r>
          </a:p>
        </p:txBody>
      </p:sp>
      <p:sp>
        <p:nvSpPr>
          <p:cNvPr id="78" name="77 Rectángulo redondeado"/>
          <p:cNvSpPr/>
          <p:nvPr/>
        </p:nvSpPr>
        <p:spPr>
          <a:xfrm>
            <a:off x="378815" y="5750060"/>
            <a:ext cx="849849" cy="328812"/>
          </a:xfrm>
          <a:prstGeom prst="roundRect">
            <a:avLst>
              <a:gd name="adj" fmla="val 10873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DEPTO. DE SISTEMAS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Acéfalo</a:t>
            </a:r>
          </a:p>
        </p:txBody>
      </p:sp>
      <p:sp>
        <p:nvSpPr>
          <p:cNvPr id="236" name="235 Rectángulo redondeado"/>
          <p:cNvSpPr/>
          <p:nvPr/>
        </p:nvSpPr>
        <p:spPr>
          <a:xfrm>
            <a:off x="382664" y="4461063"/>
            <a:ext cx="846000" cy="531934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DEPTO. DE RECURSOS HUMANOS 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Perla Liliana Hernandez Gonzalez</a:t>
            </a:r>
          </a:p>
        </p:txBody>
      </p:sp>
      <p:sp>
        <p:nvSpPr>
          <p:cNvPr id="254" name="253 Rectángulo redondeado"/>
          <p:cNvSpPr/>
          <p:nvPr/>
        </p:nvSpPr>
        <p:spPr>
          <a:xfrm>
            <a:off x="393363" y="5046237"/>
            <a:ext cx="846000" cy="661073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DEPTO. DE RECURSOS MATERIALES 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Nancy Romero Delgado</a:t>
            </a:r>
          </a:p>
        </p:txBody>
      </p:sp>
      <p:sp>
        <p:nvSpPr>
          <p:cNvPr id="279" name="278 Rectángulo redondeado"/>
          <p:cNvSpPr/>
          <p:nvPr/>
        </p:nvSpPr>
        <p:spPr>
          <a:xfrm>
            <a:off x="4221216" y="2831554"/>
            <a:ext cx="846000" cy="440334"/>
          </a:xfrm>
          <a:prstGeom prst="roundRect">
            <a:avLst>
              <a:gd name="adj" fmla="val 4716"/>
            </a:avLst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</a:t>
            </a:r>
            <a:r>
              <a:rPr lang="es-MX" sz="600" b="1" u="sng" dirty="0">
                <a:solidFill>
                  <a:schemeClr val="tx1"/>
                </a:solidFill>
              </a:rPr>
              <a:t>. DE ATENCIÓN </a:t>
            </a:r>
            <a:r>
              <a:rPr lang="es-MX" sz="600" b="1" u="sng" dirty="0" smtClean="0">
                <a:solidFill>
                  <a:schemeClr val="tx1"/>
                </a:solidFill>
              </a:rPr>
              <a:t>CIUDADANA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Ada Olinda Espinosa de la O</a:t>
            </a:r>
          </a:p>
        </p:txBody>
      </p:sp>
      <p:cxnSp>
        <p:nvCxnSpPr>
          <p:cNvPr id="289" name="288 Conector recto"/>
          <p:cNvCxnSpPr/>
          <p:nvPr/>
        </p:nvCxnSpPr>
        <p:spPr>
          <a:xfrm>
            <a:off x="4131705" y="4029288"/>
            <a:ext cx="139104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8" name="317 Rectángulo redondeado"/>
          <p:cNvSpPr/>
          <p:nvPr/>
        </p:nvSpPr>
        <p:spPr>
          <a:xfrm>
            <a:off x="4218991" y="4399215"/>
            <a:ext cx="856800" cy="445203"/>
          </a:xfrm>
          <a:prstGeom prst="roundRect">
            <a:avLst>
              <a:gd name="adj" fmla="val 5329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</a:t>
            </a:r>
            <a:r>
              <a:rPr lang="es-MX" sz="600" b="1" u="sng" dirty="0">
                <a:solidFill>
                  <a:schemeClr val="tx1"/>
                </a:solidFill>
              </a:rPr>
              <a:t>. DE TRABAJO </a:t>
            </a:r>
            <a:r>
              <a:rPr lang="es-MX" sz="600" b="1" u="sng" dirty="0" smtClean="0">
                <a:solidFill>
                  <a:schemeClr val="tx1"/>
                </a:solidFill>
              </a:rPr>
              <a:t>SOCIAL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Maria Luisa Segovia Aguilar</a:t>
            </a:r>
          </a:p>
        </p:txBody>
      </p:sp>
      <p:sp>
        <p:nvSpPr>
          <p:cNvPr id="330" name="329 Rectángulo redondeado"/>
          <p:cNvSpPr/>
          <p:nvPr/>
        </p:nvSpPr>
        <p:spPr>
          <a:xfrm>
            <a:off x="7689134" y="3269673"/>
            <a:ext cx="1188166" cy="367232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ADMINISTRATIVA REPRESENTACIÓN  LAGUNA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Dora Alicia Gonzalez Torres</a:t>
            </a:r>
          </a:p>
        </p:txBody>
      </p:sp>
      <p:sp>
        <p:nvSpPr>
          <p:cNvPr id="324" name="323 Rectángulo redondeado"/>
          <p:cNvSpPr/>
          <p:nvPr/>
        </p:nvSpPr>
        <p:spPr>
          <a:xfrm>
            <a:off x="7689134" y="3684804"/>
            <a:ext cx="1188166" cy="348809"/>
          </a:xfrm>
          <a:prstGeom prst="roundRect">
            <a:avLst>
              <a:gd name="adj" fmla="val 5329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CONCERTACIÓN SOCIAL REPRESENTACIÓN LAGUNA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</a:t>
            </a:r>
            <a:r>
              <a:rPr lang="es-MX" sz="600" b="1" u="sng" dirty="0">
                <a:solidFill>
                  <a:schemeClr val="tx1"/>
                </a:solidFill>
              </a:rPr>
              <a:t>Candy Cristal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 Chavarría Zavala</a:t>
            </a:r>
          </a:p>
        </p:txBody>
      </p:sp>
      <p:sp>
        <p:nvSpPr>
          <p:cNvPr id="343" name="342 Rectángulo redondeado"/>
          <p:cNvSpPr/>
          <p:nvPr/>
        </p:nvSpPr>
        <p:spPr>
          <a:xfrm>
            <a:off x="7689134" y="4085527"/>
            <a:ext cx="1188166" cy="337217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OPERATIVA REPRESENTACIÓN LAGUNA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Encargado: Miguel Olivas Muñiz</a:t>
            </a:r>
          </a:p>
        </p:txBody>
      </p:sp>
      <p:sp>
        <p:nvSpPr>
          <p:cNvPr id="346" name="345 Rectángulo redondeado"/>
          <p:cNvSpPr/>
          <p:nvPr/>
        </p:nvSpPr>
        <p:spPr>
          <a:xfrm>
            <a:off x="7689134" y="4497992"/>
            <a:ext cx="1188166" cy="362020"/>
          </a:xfrm>
          <a:prstGeom prst="roundRect">
            <a:avLst>
              <a:gd name="adj" fmla="val 8759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CRÉDITO Y COBRANZA REPRESENTACIÓN LAGUNA</a:t>
            </a:r>
          </a:p>
          <a:p>
            <a:pPr algn="ctr"/>
            <a:r>
              <a:rPr lang="es-MX" sz="600" b="1" u="sng" dirty="0">
                <a:solidFill>
                  <a:schemeClr val="tx1"/>
                </a:solidFill>
              </a:rPr>
              <a:t>Titular: Jose Armando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 Gonzalez  Montemayor</a:t>
            </a:r>
          </a:p>
        </p:txBody>
      </p:sp>
      <p:sp>
        <p:nvSpPr>
          <p:cNvPr id="381" name="380 Rectángulo redondeado"/>
          <p:cNvSpPr/>
          <p:nvPr/>
        </p:nvSpPr>
        <p:spPr>
          <a:xfrm>
            <a:off x="4223645" y="3874594"/>
            <a:ext cx="847492" cy="447843"/>
          </a:xfrm>
          <a:prstGeom prst="roundRect">
            <a:avLst>
              <a:gd name="adj" fmla="val 5329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DEPTO. DE REGULARIZACIÓN</a:t>
            </a:r>
          </a:p>
          <a:p>
            <a:pPr algn="ctr"/>
            <a:r>
              <a:rPr lang="es-MX" sz="600" b="1" u="sng" dirty="0">
                <a:solidFill>
                  <a:schemeClr val="tx1"/>
                </a:solidFill>
              </a:rPr>
              <a:t>Titular: Juan Carlos Muro Luna</a:t>
            </a:r>
          </a:p>
        </p:txBody>
      </p:sp>
      <p:sp>
        <p:nvSpPr>
          <p:cNvPr id="418" name="417 Rectángulo redondeado"/>
          <p:cNvSpPr/>
          <p:nvPr/>
        </p:nvSpPr>
        <p:spPr>
          <a:xfrm>
            <a:off x="2482169" y="3269673"/>
            <a:ext cx="803589" cy="482558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</a:t>
            </a:r>
            <a:r>
              <a:rPr lang="es-MX" sz="600" b="1" u="sng" dirty="0">
                <a:solidFill>
                  <a:schemeClr val="tx1"/>
                </a:solidFill>
              </a:rPr>
              <a:t>. DE </a:t>
            </a:r>
            <a:r>
              <a:rPr lang="es-MX" sz="600" b="1" u="sng" dirty="0" smtClean="0">
                <a:solidFill>
                  <a:schemeClr val="tx1"/>
                </a:solidFill>
              </a:rPr>
              <a:t>SUPERVISIÓN DE OBRA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Jose Everardo Lerma Zamarripa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3135429" y="436117"/>
            <a:ext cx="2863135" cy="266681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b="1" dirty="0" smtClean="0"/>
              <a:t>H. JUNTA DE GOBIERNO</a:t>
            </a:r>
            <a:endParaRPr lang="es-MX" sz="1100" b="1" dirty="0"/>
          </a:p>
        </p:txBody>
      </p:sp>
      <p:sp>
        <p:nvSpPr>
          <p:cNvPr id="2" name="1 Rectángulo"/>
          <p:cNvSpPr/>
          <p:nvPr/>
        </p:nvSpPr>
        <p:spPr>
          <a:xfrm>
            <a:off x="1653167" y="156631"/>
            <a:ext cx="5827661" cy="22723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1000" b="1" dirty="0" smtClean="0">
                <a:solidFill>
                  <a:schemeClr val="tx1"/>
                </a:solidFill>
              </a:rPr>
              <a:t>ESTRUCTURA ORGÁNICA </a:t>
            </a:r>
            <a:r>
              <a:rPr lang="es-MX" sz="1000" b="1" dirty="0">
                <a:solidFill>
                  <a:schemeClr val="tx1"/>
                </a:solidFill>
              </a:rPr>
              <a:t>DE LA </a:t>
            </a:r>
            <a:r>
              <a:rPr lang="es-MX" sz="1000" b="1" dirty="0" smtClean="0">
                <a:solidFill>
                  <a:schemeClr val="tx1"/>
                </a:solidFill>
              </a:rPr>
              <a:t>COMISIÓN </a:t>
            </a:r>
            <a:r>
              <a:rPr lang="es-MX" sz="1000" b="1" dirty="0">
                <a:solidFill>
                  <a:schemeClr val="tx1"/>
                </a:solidFill>
              </a:rPr>
              <a:t>ESTATAL DE SUELO Y VIVIENDA DE DURANGO</a:t>
            </a:r>
          </a:p>
        </p:txBody>
      </p:sp>
      <p:sp>
        <p:nvSpPr>
          <p:cNvPr id="68" name="67 Rectángulo redondeado"/>
          <p:cNvSpPr/>
          <p:nvPr/>
        </p:nvSpPr>
        <p:spPr>
          <a:xfrm>
            <a:off x="1339521" y="2796095"/>
            <a:ext cx="887567" cy="311613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ÁREA DE CRÉDITO 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Acéfalo</a:t>
            </a:r>
          </a:p>
        </p:txBody>
      </p:sp>
      <p:sp>
        <p:nvSpPr>
          <p:cNvPr id="81" name="80 Rectángulo redondeado"/>
          <p:cNvSpPr/>
          <p:nvPr/>
        </p:nvSpPr>
        <p:spPr>
          <a:xfrm>
            <a:off x="1339631" y="3141800"/>
            <a:ext cx="887564" cy="260176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ÁREA DE COBRANZA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Fernando Ortiz Rivas</a:t>
            </a:r>
          </a:p>
        </p:txBody>
      </p:sp>
      <p:sp>
        <p:nvSpPr>
          <p:cNvPr id="84" name="83 Rectángulo redondeado"/>
          <p:cNvSpPr/>
          <p:nvPr/>
        </p:nvSpPr>
        <p:spPr>
          <a:xfrm>
            <a:off x="1336314" y="3447730"/>
            <a:ext cx="887566" cy="272199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ÁREA DE INGRESOS 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</a:t>
            </a:r>
            <a:r>
              <a:rPr lang="es-MX" sz="600" b="1" u="sng" dirty="0">
                <a:solidFill>
                  <a:schemeClr val="tx1"/>
                </a:solidFill>
              </a:rPr>
              <a:t>: </a:t>
            </a:r>
            <a:r>
              <a:rPr lang="es-MX" sz="600" b="1" u="sng" dirty="0" smtClean="0">
                <a:solidFill>
                  <a:schemeClr val="tx1"/>
                </a:solidFill>
              </a:rPr>
              <a:t>Acéfalo</a:t>
            </a:r>
          </a:p>
        </p:txBody>
      </p:sp>
      <p:sp>
        <p:nvSpPr>
          <p:cNvPr id="86" name="85 Rectángulo redondeado"/>
          <p:cNvSpPr/>
          <p:nvPr/>
        </p:nvSpPr>
        <p:spPr>
          <a:xfrm>
            <a:off x="1339631" y="3752231"/>
            <a:ext cx="887566" cy="267924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ÁREA DE EGRESOS   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</a:t>
            </a:r>
            <a:r>
              <a:rPr lang="es-MX" sz="600" b="1" u="sng" dirty="0">
                <a:solidFill>
                  <a:schemeClr val="tx1"/>
                </a:solidFill>
              </a:rPr>
              <a:t>: Pablo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Gonzalez Astorga</a:t>
            </a:r>
          </a:p>
        </p:txBody>
      </p:sp>
      <p:sp>
        <p:nvSpPr>
          <p:cNvPr id="89" name="88 Rectángulo redondeado"/>
          <p:cNvSpPr/>
          <p:nvPr/>
        </p:nvSpPr>
        <p:spPr>
          <a:xfrm>
            <a:off x="1336621" y="4727029"/>
            <a:ext cx="871684" cy="265967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ÁREA DE PERSONAL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Mónica Arely Gallardo Soto</a:t>
            </a:r>
          </a:p>
        </p:txBody>
      </p:sp>
      <p:sp>
        <p:nvSpPr>
          <p:cNvPr id="90" name="89 Rectángulo redondeado"/>
          <p:cNvSpPr/>
          <p:nvPr/>
        </p:nvSpPr>
        <p:spPr>
          <a:xfrm>
            <a:off x="1336622" y="4386064"/>
            <a:ext cx="871684" cy="274698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ÁREA DE NÓMINA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Nancy Citlali Hernandez Soto</a:t>
            </a:r>
          </a:p>
        </p:txBody>
      </p:sp>
      <p:sp>
        <p:nvSpPr>
          <p:cNvPr id="93" name="92 Rectángulo redondeado"/>
          <p:cNvSpPr/>
          <p:nvPr/>
        </p:nvSpPr>
        <p:spPr>
          <a:xfrm>
            <a:off x="1367325" y="5496752"/>
            <a:ext cx="871684" cy="417714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ÁREA DE SERVICIOS 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GENERALES 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Acéfalo</a:t>
            </a:r>
          </a:p>
        </p:txBody>
      </p:sp>
      <p:sp>
        <p:nvSpPr>
          <p:cNvPr id="94" name="93 Rectángulo redondeado"/>
          <p:cNvSpPr/>
          <p:nvPr/>
        </p:nvSpPr>
        <p:spPr>
          <a:xfrm>
            <a:off x="393363" y="2748585"/>
            <a:ext cx="848942" cy="300439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DEPTO. DE PATRIMONIO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Acéfalo</a:t>
            </a:r>
          </a:p>
        </p:txBody>
      </p:sp>
      <p:sp>
        <p:nvSpPr>
          <p:cNvPr id="99" name="98 Rectángulo redondeado"/>
          <p:cNvSpPr/>
          <p:nvPr/>
        </p:nvSpPr>
        <p:spPr>
          <a:xfrm>
            <a:off x="1353357" y="5047130"/>
            <a:ext cx="871684" cy="380219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ÁREA DE CONTROL VEHICULAR 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Acéfalo</a:t>
            </a:r>
          </a:p>
        </p:txBody>
      </p:sp>
      <p:sp>
        <p:nvSpPr>
          <p:cNvPr id="101" name="100 Rectángulo redondeado"/>
          <p:cNvSpPr/>
          <p:nvPr/>
        </p:nvSpPr>
        <p:spPr>
          <a:xfrm>
            <a:off x="1339631" y="4068915"/>
            <a:ext cx="887566" cy="266250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ÁREA DE CONTABILIDAD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Jorge Alan López Gallegos</a:t>
            </a:r>
          </a:p>
        </p:txBody>
      </p:sp>
      <p:sp>
        <p:nvSpPr>
          <p:cNvPr id="112" name="111 Rectángulo redondeado"/>
          <p:cNvSpPr/>
          <p:nvPr/>
        </p:nvSpPr>
        <p:spPr>
          <a:xfrm>
            <a:off x="5159474" y="2763238"/>
            <a:ext cx="839090" cy="599392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ÁREA DE 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PROMOCION Y VINCULACIÓN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 Titular: Jesús Gerardo Arrieta Chávez</a:t>
            </a:r>
          </a:p>
          <a:p>
            <a:pPr algn="ctr"/>
            <a:endParaRPr lang="es-MX" sz="600" b="1" u="sng" dirty="0" smtClean="0">
              <a:solidFill>
                <a:schemeClr val="tx1"/>
              </a:solidFill>
            </a:endParaRPr>
          </a:p>
        </p:txBody>
      </p:sp>
      <p:sp>
        <p:nvSpPr>
          <p:cNvPr id="109" name="108 Rectángulo redondeado"/>
          <p:cNvSpPr/>
          <p:nvPr/>
        </p:nvSpPr>
        <p:spPr>
          <a:xfrm>
            <a:off x="6039163" y="2205475"/>
            <a:ext cx="1444946" cy="448971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DIRECCIÓN DE PLANEACIÓN </a:t>
            </a:r>
          </a:p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Titular: Ing. Maximiliano Arreola Coronel</a:t>
            </a:r>
          </a:p>
        </p:txBody>
      </p:sp>
      <p:sp>
        <p:nvSpPr>
          <p:cNvPr id="115" name="114 Rectángulo redondeado"/>
          <p:cNvSpPr/>
          <p:nvPr/>
        </p:nvSpPr>
        <p:spPr>
          <a:xfrm>
            <a:off x="6248318" y="2779274"/>
            <a:ext cx="954881" cy="527521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DEPTO. DE EVALUACIÓN,  SEGUIMIENTO Y PLANEACIÓN ESTRATÉGICA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Daniel Armando Torres Castañón</a:t>
            </a:r>
          </a:p>
        </p:txBody>
      </p:sp>
      <p:sp>
        <p:nvSpPr>
          <p:cNvPr id="143" name="142 Rectángulo redondeado"/>
          <p:cNvSpPr/>
          <p:nvPr/>
        </p:nvSpPr>
        <p:spPr>
          <a:xfrm>
            <a:off x="5115294" y="1120141"/>
            <a:ext cx="3011381" cy="321309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SECRETARÍA PARTICULAR </a:t>
            </a:r>
          </a:p>
          <a:p>
            <a:pPr algn="ctr"/>
            <a:r>
              <a:rPr lang="es-MX" sz="800" b="1" u="sng" dirty="0">
                <a:solidFill>
                  <a:schemeClr val="tx1"/>
                </a:solidFill>
              </a:rPr>
              <a:t>Titular: </a:t>
            </a:r>
            <a:r>
              <a:rPr lang="es-MX" sz="800" b="1" u="sng" dirty="0" smtClean="0">
                <a:solidFill>
                  <a:schemeClr val="tx1"/>
                </a:solidFill>
              </a:rPr>
              <a:t>Acéfalo</a:t>
            </a:r>
          </a:p>
        </p:txBody>
      </p:sp>
      <p:sp>
        <p:nvSpPr>
          <p:cNvPr id="98" name="97 Rectángulo redondeado"/>
          <p:cNvSpPr/>
          <p:nvPr/>
        </p:nvSpPr>
        <p:spPr>
          <a:xfrm>
            <a:off x="7697722" y="4957429"/>
            <a:ext cx="1179578" cy="301594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PARQUE DE MATERIALES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Juan Jose Luna Rios</a:t>
            </a:r>
          </a:p>
        </p:txBody>
      </p:sp>
      <p:sp>
        <p:nvSpPr>
          <p:cNvPr id="103" name="102 Rectángulo redondeado"/>
          <p:cNvSpPr/>
          <p:nvPr/>
        </p:nvSpPr>
        <p:spPr>
          <a:xfrm>
            <a:off x="975361" y="1817588"/>
            <a:ext cx="3011380" cy="260350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ÓRGANO INTERNO DE CONTROL</a:t>
            </a:r>
          </a:p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Titular: Ma. Mercedes Tamayo Amaro</a:t>
            </a:r>
          </a:p>
        </p:txBody>
      </p:sp>
      <p:cxnSp>
        <p:nvCxnSpPr>
          <p:cNvPr id="120" name="119 Conector recto"/>
          <p:cNvCxnSpPr/>
          <p:nvPr/>
        </p:nvCxnSpPr>
        <p:spPr>
          <a:xfrm flipH="1" flipV="1">
            <a:off x="3979075" y="1630450"/>
            <a:ext cx="675084" cy="235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1" name="120 Rectángulo redondeado"/>
          <p:cNvSpPr/>
          <p:nvPr/>
        </p:nvSpPr>
        <p:spPr>
          <a:xfrm>
            <a:off x="975775" y="1520725"/>
            <a:ext cx="3013621" cy="253076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UNIDAD DE ARCHIVO</a:t>
            </a:r>
          </a:p>
          <a:p>
            <a:pPr algn="ctr"/>
            <a:r>
              <a:rPr lang="es-MX" sz="800" b="1" u="sng" dirty="0" smtClean="0">
                <a:solidFill>
                  <a:schemeClr val="tx1"/>
                </a:solidFill>
              </a:rPr>
              <a:t>Titular: Lurdes Guadalupe Victorio Cobarrubias</a:t>
            </a:r>
          </a:p>
        </p:txBody>
      </p:sp>
      <p:sp>
        <p:nvSpPr>
          <p:cNvPr id="273" name="272 Rectángulo redondeado"/>
          <p:cNvSpPr/>
          <p:nvPr/>
        </p:nvSpPr>
        <p:spPr>
          <a:xfrm>
            <a:off x="4225759" y="3362630"/>
            <a:ext cx="856800" cy="442397"/>
          </a:xfrm>
          <a:prstGeom prst="roundRect">
            <a:avLst>
              <a:gd name="adj" fmla="val 5329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</a:t>
            </a:r>
            <a:r>
              <a:rPr lang="es-MX" sz="600" b="1" u="sng" dirty="0">
                <a:solidFill>
                  <a:schemeClr val="tx1"/>
                </a:solidFill>
              </a:rPr>
              <a:t>. DE PROGRAMAS DE </a:t>
            </a:r>
            <a:r>
              <a:rPr lang="es-MX" sz="600" b="1" u="sng" dirty="0" smtClean="0">
                <a:solidFill>
                  <a:schemeClr val="tx1"/>
                </a:solidFill>
              </a:rPr>
              <a:t>VIVIENDA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Titular: Jorge Ibarra Valenzuela</a:t>
            </a:r>
          </a:p>
        </p:txBody>
      </p:sp>
      <p:cxnSp>
        <p:nvCxnSpPr>
          <p:cNvPr id="97" name="96 Conector recto"/>
          <p:cNvCxnSpPr/>
          <p:nvPr/>
        </p:nvCxnSpPr>
        <p:spPr>
          <a:xfrm>
            <a:off x="2367761" y="2923650"/>
            <a:ext cx="13776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3" name="392 Rectángulo redondeado"/>
          <p:cNvSpPr/>
          <p:nvPr/>
        </p:nvSpPr>
        <p:spPr>
          <a:xfrm>
            <a:off x="2478400" y="2720268"/>
            <a:ext cx="807359" cy="495361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</a:t>
            </a:r>
            <a:r>
              <a:rPr lang="es-MX" sz="600" b="1" u="sng" dirty="0">
                <a:solidFill>
                  <a:schemeClr val="tx1"/>
                </a:solidFill>
              </a:rPr>
              <a:t>. </a:t>
            </a:r>
            <a:r>
              <a:rPr lang="es-MX" sz="600" b="1" u="sng" dirty="0" smtClean="0">
                <a:solidFill>
                  <a:schemeClr val="tx1"/>
                </a:solidFill>
              </a:rPr>
              <a:t>DE COSTOS, PROYECTOS Y LICITACIONES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ARQ. Leticia Isabel de la Hoya Dominguez</a:t>
            </a:r>
          </a:p>
        </p:txBody>
      </p:sp>
      <p:cxnSp>
        <p:nvCxnSpPr>
          <p:cNvPr id="106" name="105 Conector recto"/>
          <p:cNvCxnSpPr/>
          <p:nvPr/>
        </p:nvCxnSpPr>
        <p:spPr>
          <a:xfrm>
            <a:off x="2378730" y="3909060"/>
            <a:ext cx="27453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8" name="107 Conector recto"/>
          <p:cNvCxnSpPr/>
          <p:nvPr/>
        </p:nvCxnSpPr>
        <p:spPr>
          <a:xfrm>
            <a:off x="3143250" y="3919181"/>
            <a:ext cx="285021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4" name="113 Rectángulo redondeado"/>
          <p:cNvSpPr/>
          <p:nvPr/>
        </p:nvSpPr>
        <p:spPr>
          <a:xfrm>
            <a:off x="3345541" y="3811145"/>
            <a:ext cx="654875" cy="444936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ÁREA DE PRODUCCIÓN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Jose </a:t>
            </a:r>
            <a:r>
              <a:rPr lang="es-MX" sz="600" b="1" u="sng" dirty="0">
                <a:solidFill>
                  <a:schemeClr val="tx1"/>
                </a:solidFill>
              </a:rPr>
              <a:t>Alfredo</a:t>
            </a:r>
            <a:r>
              <a:rPr lang="es-MX" sz="600" b="1" u="sng" dirty="0" smtClean="0">
                <a:solidFill>
                  <a:schemeClr val="tx1"/>
                </a:solidFill>
              </a:rPr>
              <a:t> </a:t>
            </a:r>
            <a:r>
              <a:rPr lang="es-MX" sz="600" b="1" u="sng" dirty="0">
                <a:solidFill>
                  <a:schemeClr val="tx1"/>
                </a:solidFill>
              </a:rPr>
              <a:t>Castro </a:t>
            </a:r>
            <a:r>
              <a:rPr lang="es-MX" sz="600" b="1" u="sng" dirty="0" smtClean="0">
                <a:solidFill>
                  <a:schemeClr val="tx1"/>
                </a:solidFill>
              </a:rPr>
              <a:t>Sidón</a:t>
            </a:r>
          </a:p>
        </p:txBody>
      </p:sp>
      <p:sp>
        <p:nvSpPr>
          <p:cNvPr id="30" name="29 Rectángulo redondeado"/>
          <p:cNvSpPr/>
          <p:nvPr/>
        </p:nvSpPr>
        <p:spPr>
          <a:xfrm>
            <a:off x="7484109" y="2759867"/>
            <a:ext cx="1212851" cy="446431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MX" sz="700" b="1" u="sng" dirty="0">
                <a:solidFill>
                  <a:schemeClr val="tx1"/>
                </a:solidFill>
              </a:rPr>
              <a:t>COORDINACIÓN DE LA REPRESENTACIÓN </a:t>
            </a:r>
            <a:r>
              <a:rPr lang="es-MX" sz="700" b="1" u="sng" dirty="0" smtClean="0">
                <a:solidFill>
                  <a:schemeClr val="tx1"/>
                </a:solidFill>
              </a:rPr>
              <a:t>LAGUNA</a:t>
            </a:r>
          </a:p>
          <a:p>
            <a:pPr algn="ctr"/>
            <a:r>
              <a:rPr lang="es-MX" sz="700" b="1" u="sng" dirty="0" smtClean="0">
                <a:solidFill>
                  <a:schemeClr val="tx1"/>
                </a:solidFill>
              </a:rPr>
              <a:t>Francisco Bárdan Ruelas</a:t>
            </a:r>
            <a:endParaRPr lang="es-MX" sz="700" b="1" u="sng" dirty="0">
              <a:solidFill>
                <a:schemeClr val="tx1"/>
              </a:solidFill>
            </a:endParaRPr>
          </a:p>
        </p:txBody>
      </p:sp>
      <p:sp>
        <p:nvSpPr>
          <p:cNvPr id="105" name="104 Rectángulo redondeado"/>
          <p:cNvSpPr/>
          <p:nvPr/>
        </p:nvSpPr>
        <p:spPr>
          <a:xfrm>
            <a:off x="2484411" y="3811145"/>
            <a:ext cx="801347" cy="444936"/>
          </a:xfrm>
          <a:prstGeom prst="roundRect">
            <a:avLst>
              <a:gd name="adj" fmla="val 4716"/>
            </a:avLst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DEPTO</a:t>
            </a:r>
            <a:r>
              <a:rPr lang="es-MX" sz="600" b="1" u="sng" dirty="0">
                <a:solidFill>
                  <a:schemeClr val="tx1"/>
                </a:solidFill>
              </a:rPr>
              <a:t>. DE </a:t>
            </a:r>
            <a:r>
              <a:rPr lang="es-MX" sz="600" b="1" u="sng" dirty="0" smtClean="0">
                <a:solidFill>
                  <a:schemeClr val="tx1"/>
                </a:solidFill>
              </a:rPr>
              <a:t>PARQUE  DE MATERIALES</a:t>
            </a:r>
          </a:p>
          <a:p>
            <a:pPr algn="ctr"/>
            <a:r>
              <a:rPr lang="es-MX" sz="600" b="1" u="sng" dirty="0" smtClean="0">
                <a:solidFill>
                  <a:schemeClr val="tx1"/>
                </a:solidFill>
              </a:rPr>
              <a:t>Titular</a:t>
            </a:r>
            <a:r>
              <a:rPr lang="es-MX" sz="600" b="1" u="sng" dirty="0">
                <a:solidFill>
                  <a:schemeClr val="tx1"/>
                </a:solidFill>
              </a:rPr>
              <a:t>: </a:t>
            </a:r>
            <a:r>
              <a:rPr lang="es-MX" sz="600" b="1" u="sng" dirty="0" smtClean="0">
                <a:solidFill>
                  <a:schemeClr val="tx1"/>
                </a:solidFill>
              </a:rPr>
              <a:t>Arq. Carmen Esther Medina Contreras</a:t>
            </a:r>
          </a:p>
        </p:txBody>
      </p:sp>
      <p:pic>
        <p:nvPicPr>
          <p:cNvPr id="9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21" y="87085"/>
            <a:ext cx="1017587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041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6387</TotalTime>
  <Words>431</Words>
  <Application>Microsoft Office PowerPoint</Application>
  <PresentationFormat>Presentación en pantalla (4:3)</PresentationFormat>
  <Paragraphs>91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Yolanda Garcia</cp:lastModifiedBy>
  <cp:revision>186</cp:revision>
  <cp:lastPrinted>2023-09-19T19:53:09Z</cp:lastPrinted>
  <dcterms:created xsi:type="dcterms:W3CDTF">2014-07-17T14:41:13Z</dcterms:created>
  <dcterms:modified xsi:type="dcterms:W3CDTF">2023-10-10T19:34:24Z</dcterms:modified>
</cp:coreProperties>
</file>